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3" r:id="rId5"/>
    <p:sldId id="260" r:id="rId6"/>
    <p:sldId id="258" r:id="rId7"/>
    <p:sldId id="262" r:id="rId8"/>
    <p:sldId id="259" r:id="rId9"/>
    <p:sldId id="264" r:id="rId10"/>
    <p:sldId id="266" r:id="rId11"/>
    <p:sldId id="267" r:id="rId12"/>
    <p:sldId id="268" r:id="rId13"/>
    <p:sldId id="271" r:id="rId14"/>
    <p:sldId id="270" r:id="rId15"/>
    <p:sldId id="272" r:id="rId16"/>
    <p:sldId id="269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89"/>
    <p:restoredTop sz="96405"/>
  </p:normalViewPr>
  <p:slideViewPr>
    <p:cSldViewPr snapToGrid="0" snapToObjects="1">
      <p:cViewPr varScale="1">
        <p:scale>
          <a:sx n="75" d="100"/>
          <a:sy n="75" d="100"/>
        </p:scale>
        <p:origin x="-53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B74B02E-1223-C44F-8798-77C972651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720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參觀</a:t>
            </a:r>
            <a:r>
              <a:rPr kumimoji="1" lang="ja-JP" altLang="en-US" sz="7200" b="1">
                <a:solidFill>
                  <a:schemeClr val="tx1"/>
                </a:solidFill>
                <a:latin typeface="Noto Sans CJK JP Black" panose="020B0500000000000000" pitchFamily="34" charset="-128"/>
                <a:ea typeface="Noto Sans CJK JP Black" panose="020B0500000000000000" pitchFamily="34" charset="-128"/>
              </a:rPr>
              <a:t>美術館</a:t>
            </a:r>
            <a:r>
              <a:rPr kumimoji="1" lang="ja-JP" altLang="en-US" sz="720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之前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E8E70FC5-516B-BB4C-8BE7-0379F0E4DA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臺北市立美術館</a:t>
            </a:r>
          </a:p>
        </p:txBody>
      </p:sp>
    </p:spTree>
    <p:extLst>
      <p:ext uri="{BB962C8B-B14F-4D97-AF65-F5344CB8AC3E}">
        <p14:creationId xmlns:p14="http://schemas.microsoft.com/office/powerpoint/2010/main" val="3505856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5147CD3-A93C-3441-9804-005B96DE2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543697"/>
            <a:ext cx="10178322" cy="1404960"/>
          </a:xfrm>
        </p:spPr>
        <p:txBody>
          <a:bodyPr/>
          <a:lstStyle/>
          <a:p>
            <a:r>
              <a:rPr kumimoji="1" lang="ja-JP" altLang="en-US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美術館Ｑ</a:t>
            </a:r>
            <a:r>
              <a:rPr kumimoji="1" lang="en-US" altLang="zh-TW" dirty="0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&amp;</a:t>
            </a:r>
            <a:r>
              <a:rPr kumimoji="1" lang="ja-JP" altLang="en-US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84972807-E09C-4340-94E2-3BC753CB8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展</a:t>
            </a:r>
            <a:r>
              <a:rPr lang="zh-TW" altLang="en-US" sz="3600" dirty="0" smtClean="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覽</a:t>
            </a:r>
            <a:r>
              <a:rPr kumimoji="1" lang="ja-JP" altLang="en-US" sz="3600" dirty="0" smtClean="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裡面</a:t>
            </a:r>
            <a:r>
              <a:rPr kumimoji="1" lang="ja-JP" altLang="en-US" sz="3600" dirty="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的作品，都是美術館的收藏嗎</a:t>
            </a:r>
            <a:r>
              <a:rPr kumimoji="1" lang="ja-JP" altLang="en-US" sz="4400" b="1" dirty="0">
                <a:solidFill>
                  <a:srgbClr val="C00000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？</a:t>
            </a:r>
            <a:endParaRPr kumimoji="1" lang="en-US" altLang="ja-JP" sz="4400" b="1" dirty="0">
              <a:solidFill>
                <a:srgbClr val="C00000"/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美術館收藏了數千件典藏品，大部分藏品都保存在庫房裡面，有時候會因為展覽需要而「現身」。另外有許多作品是與</a:t>
            </a:r>
            <a:r>
              <a:rPr lang="ja-JP" altLang="en-US" sz="2800" dirty="0" smtClean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國</a:t>
            </a:r>
            <a:r>
              <a:rPr lang="zh-TW" altLang="en-US" sz="2800" dirty="0" smtClean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内</a:t>
            </a:r>
            <a:r>
              <a:rPr lang="ja-JP" altLang="en-US" sz="2800" dirty="0" smtClean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外</a:t>
            </a:r>
            <a:r>
              <a:rPr lang="ja-JP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藝術家“借來”展出的，因此每年都有非常多樣且有趣的展覽哦。</a:t>
            </a:r>
            <a:endParaRPr lang="en-US" altLang="ja-JP" sz="2800" dirty="0">
              <a:solidFill>
                <a:schemeClr val="bg2">
                  <a:lumMod val="50000"/>
                </a:schemeClr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397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5147CD3-A93C-3441-9804-005B96DE2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543697"/>
            <a:ext cx="10178322" cy="1404960"/>
          </a:xfrm>
        </p:spPr>
        <p:txBody>
          <a:bodyPr/>
          <a:lstStyle/>
          <a:p>
            <a:r>
              <a:rPr kumimoji="1" lang="ja-JP" altLang="en-US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美術館Ｑ</a:t>
            </a:r>
            <a:r>
              <a:rPr kumimoji="1" lang="en-US" altLang="zh-TW" dirty="0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&amp;</a:t>
            </a:r>
            <a:r>
              <a:rPr kumimoji="1" lang="ja-JP" altLang="en-US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84972807-E09C-4340-94E2-3BC753CB8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88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美術館的規則好多，為什麼</a:t>
            </a:r>
            <a:r>
              <a:rPr kumimoji="1" lang="ja-JP" altLang="en-US" sz="4400" b="1" dirty="0">
                <a:solidFill>
                  <a:srgbClr val="C00000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？</a:t>
            </a:r>
            <a:endParaRPr kumimoji="1" lang="en-US" altLang="ja-JP" sz="4400" b="1" dirty="0">
              <a:solidFill>
                <a:srgbClr val="C00000"/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buNone/>
            </a:pP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就</a:t>
            </a: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像搭捷運不能飲食、圖書館不可大聲喧嘩一樣。無論到任何公共場所，大家都應彼此尊重，才能維持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舒適的</a:t>
            </a: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生活空間。</a:t>
            </a:r>
            <a:endParaRPr lang="en-US" altLang="zh-CN" sz="2800" dirty="0">
              <a:solidFill>
                <a:schemeClr val="bg2">
                  <a:lumMod val="50000"/>
                </a:schemeClr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每件作品都是藝術家的心血結晶，所以美術館與觀眾都有責任保護好這些作品，萬一因為不守規矩而不小心讓</a:t>
            </a: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作品受損，那就太冤枉了！</a:t>
            </a:r>
            <a:endParaRPr lang="en-US" altLang="ja-JP" sz="2800" dirty="0">
              <a:solidFill>
                <a:schemeClr val="bg2">
                  <a:lumMod val="50000"/>
                </a:schemeClr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7237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5147CD3-A93C-3441-9804-005B96DE2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543697"/>
            <a:ext cx="10178322" cy="1404960"/>
          </a:xfrm>
        </p:spPr>
        <p:txBody>
          <a:bodyPr/>
          <a:lstStyle/>
          <a:p>
            <a:r>
              <a:rPr kumimoji="1" lang="ja-JP" altLang="en-US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美術館Ｑ</a:t>
            </a:r>
            <a:r>
              <a:rPr kumimoji="1" lang="en-US" altLang="zh-TW" dirty="0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&amp;</a:t>
            </a:r>
            <a:r>
              <a:rPr kumimoji="1" lang="ja-JP" altLang="en-US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84972807-E09C-4340-94E2-3BC753CB8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88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如果想上廁所、喝水怎麼辦</a:t>
            </a:r>
            <a:r>
              <a:rPr kumimoji="1" lang="ja-JP" altLang="en-US" sz="4400" b="1" dirty="0">
                <a:solidFill>
                  <a:srgbClr val="C00000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？</a:t>
            </a:r>
            <a:endParaRPr kumimoji="1" lang="en-US" altLang="ja-JP" sz="4400" b="1" dirty="0">
              <a:solidFill>
                <a:srgbClr val="C00000"/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美術館每個樓層都有洗手間，導覽途中如果想上廁所，可以告訴導覽老師。美術館除了一樓大廳跟地下二樓用餐區以外，都不可以攜帶食物或飲料，因為食物的味道會</a:t>
            </a:r>
            <a:r>
              <a:rPr lang="ja-JP" altLang="en-US" sz="2800" dirty="0" smtClean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引來</a:t>
            </a:r>
            <a:r>
              <a:rPr lang="zh-TW" altLang="en-US" sz="2800" dirty="0" smtClean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小強</a:t>
            </a:r>
            <a:r>
              <a:rPr lang="zh-TW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小米</a:t>
            </a:r>
            <a:r>
              <a:rPr lang="ja-JP" altLang="en-US" sz="2800" dirty="0" smtClean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等</a:t>
            </a:r>
            <a:r>
              <a:rPr lang="ja-JP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不速之客，牠們都是藝術品最大的敵人。所以建議各位小朋友在集合前先補充一點水分喔。</a:t>
            </a:r>
            <a:endParaRPr lang="en-US" altLang="ja-JP" sz="2800" dirty="0">
              <a:solidFill>
                <a:schemeClr val="bg2">
                  <a:lumMod val="50000"/>
                </a:schemeClr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2792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5147CD3-A93C-3441-9804-005B96DE2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543697"/>
            <a:ext cx="10178322" cy="1404960"/>
          </a:xfrm>
        </p:spPr>
        <p:txBody>
          <a:bodyPr/>
          <a:lstStyle/>
          <a:p>
            <a:r>
              <a:rPr kumimoji="1" lang="ja-JP" altLang="en-US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美術館Ｑ</a:t>
            </a:r>
            <a:r>
              <a:rPr kumimoji="1" lang="en-US" altLang="zh-TW" dirty="0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&amp;</a:t>
            </a:r>
            <a:r>
              <a:rPr kumimoji="1" lang="ja-JP" altLang="en-US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84972807-E09C-4340-94E2-3BC753CB8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88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美術館裡可以拍照嗎</a:t>
            </a:r>
            <a:r>
              <a:rPr kumimoji="1" lang="ja-JP" altLang="en-US" sz="4400" b="1" dirty="0">
                <a:solidFill>
                  <a:srgbClr val="C00000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？</a:t>
            </a:r>
            <a:endParaRPr kumimoji="1" lang="en-US" altLang="ja-JP" sz="4400" b="1" dirty="0">
              <a:solidFill>
                <a:srgbClr val="C00000"/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大部分的展覽可以拍照，但也有些展覽例外。如果不清楚可以直接詢問現場的志工叔叔阿姨。在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展</a:t>
            </a:r>
            <a:r>
              <a:rPr lang="zh-TW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間</a:t>
            </a:r>
            <a:r>
              <a:rPr lang="zh-TW" altLang="en-US" sz="2800" dirty="0" smtClean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内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拍照</a:t>
            </a: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時</a:t>
            </a:r>
            <a:r>
              <a:rPr lang="zh-CN" altLang="en-US" sz="2800" dirty="0">
                <a:solidFill>
                  <a:srgbClr val="C00000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不要使用閃光燈</a:t>
            </a: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，因為閃光燈的強光會造成作品損傷。</a:t>
            </a:r>
            <a:endParaRPr lang="en-US" altLang="zh-CN" sz="2800" dirty="0">
              <a:solidFill>
                <a:schemeClr val="bg2">
                  <a:lumMod val="50000"/>
                </a:schemeClr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此外在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展</a:t>
            </a:r>
            <a:r>
              <a:rPr lang="zh-TW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間内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也</a:t>
            </a:r>
            <a:r>
              <a:rPr lang="zh-CN" altLang="en-US" sz="2800" dirty="0">
                <a:solidFill>
                  <a:srgbClr val="C00000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不可錄影</a:t>
            </a: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，才不會侵犯著作權哦。</a:t>
            </a:r>
            <a:endParaRPr lang="en-US" altLang="ja-JP" sz="2800" dirty="0">
              <a:solidFill>
                <a:schemeClr val="bg2">
                  <a:lumMod val="50000"/>
                </a:schemeClr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8998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5147CD3-A93C-3441-9804-005B96DE2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543697"/>
            <a:ext cx="10178322" cy="1404960"/>
          </a:xfrm>
        </p:spPr>
        <p:txBody>
          <a:bodyPr/>
          <a:lstStyle/>
          <a:p>
            <a:r>
              <a:rPr kumimoji="1" lang="ja-JP" altLang="en-US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美術館Ｑ</a:t>
            </a:r>
            <a:r>
              <a:rPr kumimoji="1" lang="en-US" altLang="zh-TW" dirty="0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&amp;</a:t>
            </a:r>
            <a:r>
              <a:rPr kumimoji="1" lang="ja-JP" altLang="en-US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84972807-E09C-4340-94E2-3BC753CB8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889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3600" dirty="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我看不懂作品在畫什麼</a:t>
            </a:r>
            <a:r>
              <a:rPr kumimoji="1" lang="ja-JP" altLang="en-US" sz="4400" b="1" dirty="0">
                <a:solidFill>
                  <a:srgbClr val="C00000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？</a:t>
            </a:r>
            <a:endParaRPr kumimoji="1" lang="en-US" altLang="ja-JP" sz="4400" b="1" dirty="0">
              <a:solidFill>
                <a:srgbClr val="C00000"/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bg2">
                  <a:lumMod val="50000"/>
                </a:schemeClr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有時候藝術家不會畫一個很像～的作品，而是透過線條、形狀、顏色、筆觸或質感來表達自己的心情。面對一件“看不懂的作品”時，你可以試</a:t>
            </a:r>
            <a:r>
              <a:rPr lang="ja-JP" altLang="en-US" sz="2800" dirty="0" smtClean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著</a:t>
            </a:r>
            <a:r>
              <a:rPr lang="zh-TW" altLang="en-US" sz="2800" dirty="0" smtClean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説説</a:t>
            </a:r>
            <a:r>
              <a:rPr lang="ja-JP" altLang="en-US" sz="2800" dirty="0" smtClean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看</a:t>
            </a:r>
            <a:r>
              <a:rPr lang="ja-JP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自己的感覺：是很美的？很奇怪的？顏色是溫暖的、還是冰冷的？畫面是熱鬧的、還是安靜的？氣氛是開心的、還是難過的？</a:t>
            </a:r>
            <a:r>
              <a:rPr lang="en-US" altLang="zh-TW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…</a:t>
            </a:r>
            <a:r>
              <a:rPr lang="zh-TW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 </a:t>
            </a:r>
            <a:endParaRPr lang="en-US" altLang="zh-TW" sz="2800" dirty="0">
              <a:solidFill>
                <a:schemeClr val="bg2">
                  <a:lumMod val="50000"/>
                </a:schemeClr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你可以發揮創意，用自己的方法來欣賞哦。</a:t>
            </a:r>
            <a:endParaRPr lang="en-US" altLang="ja-JP" sz="2800" dirty="0">
              <a:solidFill>
                <a:schemeClr val="bg2">
                  <a:lumMod val="50000"/>
                </a:schemeClr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6082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5147CD3-A93C-3441-9804-005B96DE2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543697"/>
            <a:ext cx="10178322" cy="1404960"/>
          </a:xfrm>
        </p:spPr>
        <p:txBody>
          <a:bodyPr/>
          <a:lstStyle/>
          <a:p>
            <a:r>
              <a:rPr kumimoji="1" lang="ja-JP" altLang="en-US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美術館Ｑ</a:t>
            </a:r>
            <a:r>
              <a:rPr kumimoji="1" lang="en-US" altLang="zh-TW" dirty="0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&amp;</a:t>
            </a:r>
            <a:r>
              <a:rPr kumimoji="1" lang="ja-JP" altLang="en-US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84972807-E09C-4340-94E2-3BC753CB8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0"/>
            <a:ext cx="10178322" cy="43999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sz="3900" dirty="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逛美術館一定要有導覽嗎</a:t>
            </a:r>
            <a:r>
              <a:rPr kumimoji="1" lang="ja-JP" altLang="en-US" sz="3900" b="1" dirty="0">
                <a:solidFill>
                  <a:srgbClr val="C00000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？</a:t>
            </a:r>
            <a:endParaRPr kumimoji="1" lang="en-US" altLang="ja-JP" sz="3900" b="1" dirty="0">
              <a:solidFill>
                <a:srgbClr val="C00000"/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buNone/>
            </a:pPr>
            <a:endParaRPr lang="en-US" altLang="zh-CN" sz="1500" dirty="0">
              <a:solidFill>
                <a:schemeClr val="bg2">
                  <a:lumMod val="50000"/>
                </a:schemeClr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“聽導覽”是認識一個展覽最有效率的方法之一。導覽老師會陪大家欣賞作品、並介紹藝術家的故事以及創作背後的小秘密。但導覽不是隨時有，所以各位同學是很幸運的，一定要好好把握機會！</a:t>
            </a:r>
            <a:r>
              <a:rPr lang="zh-TW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 </a:t>
            </a:r>
            <a:endParaRPr lang="en-US" altLang="zh-TW" sz="2800" dirty="0">
              <a:solidFill>
                <a:schemeClr val="bg2">
                  <a:lumMod val="50000"/>
                </a:schemeClr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你也可以常常來美術館，無論是跟家人朋友一起出遊，或只是一個人散散心、拍拍網美照</a:t>
            </a:r>
            <a:r>
              <a:rPr lang="en-US" altLang="zh-TW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…</a:t>
            </a: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也都沒問題！</a:t>
            </a:r>
            <a:r>
              <a:rPr lang="zh-TW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如果對藝術家或作品好奇</a:t>
            </a: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，除了問穿著制服的志工叔叔阿姨之外，你也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可以</a:t>
            </a:r>
            <a:r>
              <a:rPr lang="zh-TW" altLang="en-US" sz="2800" dirty="0" smtClean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參考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展</a:t>
            </a: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牆上的文字或作品旁邊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的</a:t>
            </a:r>
            <a:r>
              <a:rPr lang="zh-TW" altLang="en-US" sz="2800" dirty="0" smtClean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説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明</a:t>
            </a: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，將有興趣的關鍵字輸入你或家人的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手機</a:t>
            </a:r>
            <a:r>
              <a:rPr lang="zh-TW" altLang="en-US" sz="2800" dirty="0" smtClean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裡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，</a:t>
            </a: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善用「估狗」搜尋功能來找到資料哦！</a:t>
            </a:r>
            <a:endParaRPr lang="en-US" altLang="ja-JP" sz="2800" dirty="0">
              <a:solidFill>
                <a:schemeClr val="bg2">
                  <a:lumMod val="50000"/>
                </a:schemeClr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buNone/>
            </a:pPr>
            <a:endParaRPr lang="en-US" altLang="ja-JP" sz="2800" dirty="0">
              <a:solidFill>
                <a:schemeClr val="bg2">
                  <a:lumMod val="50000"/>
                </a:schemeClr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9435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>
            <a:extLst>
              <a:ext uri="{FF2B5EF4-FFF2-40B4-BE49-F238E27FC236}">
                <a16:creationId xmlns:a16="http://schemas.microsoft.com/office/drawing/2014/main" xmlns="" id="{2A5F81E7-9D5C-DF42-912D-E07288CBC1CC}"/>
              </a:ext>
            </a:extLst>
          </p:cNvPr>
          <p:cNvSpPr txBox="1">
            <a:spLocks/>
          </p:cNvSpPr>
          <p:nvPr/>
        </p:nvSpPr>
        <p:spPr>
          <a:xfrm>
            <a:off x="539316" y="403541"/>
            <a:ext cx="10840993" cy="1354678"/>
          </a:xfrm>
          <a:prstGeom prst="rect">
            <a:avLst/>
          </a:prstGeom>
          <a:effectLst>
            <a:outerShdw blurRad="203200" algn="tl" rotWithShape="0">
              <a:schemeClr val="bg1"/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600" dirty="0">
                <a:solidFill>
                  <a:schemeClr val="tx1"/>
                </a:solidFill>
                <a:effectLst>
                  <a:outerShdw blurRad="3810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藝術是沒有任何標準答案的。每個人對</a:t>
            </a:r>
            <a:r>
              <a:rPr lang="zh-TW" altLang="en-US" sz="3600" b="1" dirty="0">
                <a:solidFill>
                  <a:schemeClr val="tx1"/>
                </a:solidFill>
                <a:effectLst>
                  <a:outerShdw blurRad="3810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美</a:t>
            </a:r>
            <a:r>
              <a:rPr lang="zh-TW" altLang="en-US" sz="3600" dirty="0">
                <a:solidFill>
                  <a:schemeClr val="tx1"/>
                </a:solidFill>
                <a:effectLst>
                  <a:outerShdw blurRad="3810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的感受也是</a:t>
            </a:r>
            <a:r>
              <a:rPr lang="ja-JP" altLang="en-US" sz="3600">
                <a:solidFill>
                  <a:srgbClr val="C00000"/>
                </a:solidFill>
                <a:effectLst>
                  <a:outerShdw blurRad="3810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獨特</a:t>
            </a:r>
            <a:r>
              <a:rPr lang="ja-JP" altLang="en-US" sz="3600">
                <a:solidFill>
                  <a:schemeClr val="tx1"/>
                </a:solidFill>
                <a:effectLst>
                  <a:outerShdw blurRad="3810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的。盡情發揮你的想像力，享受一場專屬於自己的美術館體驗吧！</a:t>
            </a:r>
            <a:endParaRPr lang="en-US" altLang="ja-JP" sz="3600" dirty="0">
              <a:solidFill>
                <a:schemeClr val="tx1"/>
              </a:solidFill>
              <a:effectLst>
                <a:outerShdw blurRad="381000" dist="38100" algn="tl" rotWithShape="0">
                  <a:schemeClr val="bg1"/>
                </a:outerShdw>
              </a:effectLst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  <a:p>
            <a:pPr>
              <a:lnSpc>
                <a:spcPct val="100000"/>
              </a:lnSpc>
            </a:pPr>
            <a:endParaRPr lang="en-US" altLang="ja-JP" sz="3600" dirty="0">
              <a:solidFill>
                <a:schemeClr val="tx1"/>
              </a:solidFill>
              <a:effectLst>
                <a:outerShdw blurRad="381000" dist="38100" algn="tl" rotWithShape="0">
                  <a:schemeClr val="bg1"/>
                </a:outerShdw>
              </a:effectLst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8998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B74B02E-1223-C44F-8798-77C972651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800" b="1" spc="600">
                <a:solidFill>
                  <a:schemeClr val="tx1"/>
                </a:solidFill>
                <a:latin typeface="Noto Sans CJK JP Black" panose="020B0500000000000000" pitchFamily="34" charset="-128"/>
                <a:ea typeface="Noto Sans CJK JP Black" panose="020B0500000000000000" pitchFamily="34" charset="-128"/>
              </a:rPr>
              <a:t>準備</a:t>
            </a:r>
            <a:r>
              <a:rPr kumimoji="1" lang="en-US" altLang="zh-TW" sz="4800" b="1" spc="600" dirty="0">
                <a:solidFill>
                  <a:schemeClr val="tx1"/>
                </a:solidFill>
                <a:latin typeface="Noto Sans CJK JP Black" panose="020B0500000000000000" pitchFamily="34" charset="-128"/>
                <a:ea typeface="Noto Sans CJK JP Black" panose="020B0500000000000000" pitchFamily="34" charset="-128"/>
              </a:rPr>
              <a:t>…</a:t>
            </a:r>
            <a:r>
              <a:rPr kumimoji="1" lang="en-US" altLang="ja-JP" sz="4800" b="1" spc="0" dirty="0">
                <a:solidFill>
                  <a:schemeClr val="tx1"/>
                </a:solidFill>
                <a:latin typeface="Noto Sans CJK JP Black" panose="020B0500000000000000" pitchFamily="34" charset="-128"/>
                <a:ea typeface="Noto Sans CJK JP Black" panose="020B0500000000000000" pitchFamily="34" charset="-128"/>
              </a:rPr>
              <a:t/>
            </a:r>
            <a:br>
              <a:rPr kumimoji="1" lang="en-US" altLang="ja-JP" sz="4800" b="1" spc="0" dirty="0">
                <a:solidFill>
                  <a:schemeClr val="tx1"/>
                </a:solidFill>
                <a:latin typeface="Noto Sans CJK JP Black" panose="020B0500000000000000" pitchFamily="34" charset="-128"/>
                <a:ea typeface="Noto Sans CJK JP Black" panose="020B0500000000000000" pitchFamily="34" charset="-128"/>
              </a:rPr>
            </a:br>
            <a:r>
              <a:rPr kumimoji="1" lang="ja-JP" altLang="en-US" sz="7200" b="1">
                <a:solidFill>
                  <a:schemeClr val="tx1"/>
                </a:solidFill>
                <a:latin typeface="Noto Sans CJK JP Black" panose="020B0500000000000000" pitchFamily="34" charset="-128"/>
                <a:ea typeface="Noto Sans CJK JP Black" panose="020B0500000000000000" pitchFamily="34" charset="-128"/>
              </a:rPr>
              <a:t>出發囉</a:t>
            </a:r>
            <a:r>
              <a:rPr kumimoji="1" lang="en-US" altLang="zh-TW" sz="7200" b="1" dirty="0">
                <a:solidFill>
                  <a:schemeClr val="tx1"/>
                </a:solidFill>
                <a:latin typeface="Noto Sans CJK JP Black" panose="020B0500000000000000" pitchFamily="34" charset="-128"/>
                <a:ea typeface="Noto Sans CJK JP Black" panose="020B0500000000000000" pitchFamily="34" charset="-128"/>
              </a:rPr>
              <a:t>~</a:t>
            </a:r>
            <a:endParaRPr kumimoji="1" lang="ja-JP" altLang="en-US" sz="7200">
              <a:solidFill>
                <a:schemeClr val="tx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E8E70FC5-516B-BB4C-8BE7-0379F0E4DA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臺北市立美術館</a:t>
            </a:r>
          </a:p>
        </p:txBody>
      </p:sp>
    </p:spTree>
    <p:extLst>
      <p:ext uri="{BB962C8B-B14F-4D97-AF65-F5344CB8AC3E}">
        <p14:creationId xmlns:p14="http://schemas.microsoft.com/office/powerpoint/2010/main" val="3471719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0B560DC-5B07-5646-BA10-40A2E6E6A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978408"/>
            <a:ext cx="10178322" cy="1492132"/>
          </a:xfrm>
        </p:spPr>
        <p:txBody>
          <a:bodyPr/>
          <a:lstStyle/>
          <a:p>
            <a:r>
              <a:rPr kumimoji="1" lang="ja-JP" altLang="en-US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美術館是什麼地方</a:t>
            </a:r>
            <a:r>
              <a:rPr lang="ja-JP" altLang="en-US" sz="5400" b="1">
                <a:solidFill>
                  <a:srgbClr val="C00000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？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606568D3-2863-9C47-AE21-5F4473F91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376153"/>
            <a:ext cx="10178322" cy="359359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在公園裡，我們可以野餐、做運動、玩溜滑梯。</a:t>
            </a:r>
            <a:endParaRPr lang="en-US" altLang="ja-JP" sz="2800" dirty="0"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在電影院，我們可以跟家人一起欣賞精彩的電影。</a:t>
            </a:r>
            <a:endParaRPr lang="en-US" altLang="ja-JP" sz="2800" dirty="0"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2800" dirty="0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在圖書館，我們可以</a:t>
            </a:r>
            <a:r>
              <a:rPr kumimoji="1" lang="ja-JP" altLang="en-US" sz="2800" dirty="0" smtClean="0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盡情</a:t>
            </a:r>
            <a:r>
              <a:rPr kumimoji="1" lang="zh-TW" altLang="en-US" sz="2800" dirty="0" smtClean="0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閲</a:t>
            </a:r>
            <a:r>
              <a:rPr kumimoji="1" lang="ja-JP" altLang="en-US" sz="2800" dirty="0" smtClean="0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讀</a:t>
            </a:r>
            <a:r>
              <a:rPr kumimoji="1" lang="ja-JP" altLang="en-US" sz="2800" dirty="0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喜歡的書或繪本</a:t>
            </a:r>
            <a:r>
              <a:rPr kumimoji="1" lang="zh-TW" altLang="en-US" sz="2800" dirty="0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 </a:t>
            </a:r>
            <a:r>
              <a:rPr kumimoji="1" lang="ja-JP" altLang="en-US" sz="2800" dirty="0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。</a:t>
            </a:r>
            <a:endParaRPr kumimoji="1" lang="en-US" altLang="ja-JP" sz="2800" dirty="0"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那美術館呢？我們可以在美術館做什麼？</a:t>
            </a:r>
            <a:endParaRPr kumimoji="1" lang="ja-JP" altLang="en-US" sz="2800" dirty="0"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382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F1BB9A0-EAC6-E94F-ABD7-71B8D164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485898"/>
            <a:ext cx="10178322" cy="1492132"/>
          </a:xfrm>
          <a:effectLst>
            <a:outerShdw blurRad="215900" dir="2700000" algn="tl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kumimoji="1" lang="ja-JP" altLang="en-US" sz="4000">
                <a:effectLst>
                  <a:outerShdw blurRad="228600" dist="50800" algn="ctr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在美術館我可以</a:t>
            </a:r>
            <a:r>
              <a:rPr kumimoji="1" lang="en-US" altLang="zh-TW" sz="4000" dirty="0">
                <a:effectLst>
                  <a:outerShdw blurRad="228600" dist="50800" algn="ctr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…</a:t>
            </a:r>
            <a:endParaRPr kumimoji="1" lang="ja-JP" altLang="en-US" sz="4000">
              <a:effectLst>
                <a:outerShdw blurRad="228600" dist="50800" algn="ctr" rotWithShape="0">
                  <a:schemeClr val="bg1"/>
                </a:outerShdw>
              </a:effectLst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xmlns="" id="{2A5F81E7-9D5C-DF42-912D-E07288CBC1CC}"/>
              </a:ext>
            </a:extLst>
          </p:cNvPr>
          <p:cNvSpPr txBox="1">
            <a:spLocks/>
          </p:cNvSpPr>
          <p:nvPr/>
        </p:nvSpPr>
        <p:spPr>
          <a:xfrm>
            <a:off x="5301575" y="5041556"/>
            <a:ext cx="6622696" cy="1330546"/>
          </a:xfrm>
          <a:prstGeom prst="rect">
            <a:avLst/>
          </a:prstGeom>
          <a:solidFill>
            <a:schemeClr val="accent1"/>
          </a:solidFill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000">
                <a:solidFill>
                  <a:schemeClr val="tx1"/>
                </a:solidFill>
                <a:latin typeface="Noto Sans CJK JP" panose="020B0500000000000000" pitchFamily="34" charset="-128"/>
                <a:ea typeface="Noto Sans CJK JP" panose="020B0500000000000000" pitchFamily="34" charset="-128"/>
              </a:rPr>
              <a:t>跟著導覽老師一起</a:t>
            </a:r>
            <a:endParaRPr lang="en-US" altLang="ja-JP" sz="4000" dirty="0">
              <a:solidFill>
                <a:schemeClr val="tx1"/>
              </a:solidFill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4000">
                <a:solidFill>
                  <a:schemeClr val="tx1"/>
                </a:solidFill>
                <a:latin typeface="Noto Sans CJK JP" panose="020B0500000000000000" pitchFamily="34" charset="-128"/>
                <a:ea typeface="Noto Sans CJK JP" panose="020B0500000000000000" pitchFamily="34" charset="-128"/>
              </a:rPr>
              <a:t>認識有趣的藝術家作品。</a:t>
            </a:r>
            <a:endParaRPr lang="en-US" altLang="ja-JP" sz="4000" dirty="0">
              <a:solidFill>
                <a:schemeClr val="tx1"/>
              </a:solidFill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868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F1BB9A0-EAC6-E94F-ABD7-71B8D164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485898"/>
            <a:ext cx="10178322" cy="1492132"/>
          </a:xfrm>
          <a:effectLst>
            <a:outerShdw blurRad="215900" dir="2700000" algn="tl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kumimoji="1" lang="ja-JP" altLang="en-US" sz="4000">
                <a:effectLst>
                  <a:outerShdw blurRad="228600" dist="50800" algn="ctr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在美術館我可以</a:t>
            </a:r>
            <a:r>
              <a:rPr kumimoji="1" lang="en-US" altLang="zh-TW" sz="4000" dirty="0">
                <a:effectLst>
                  <a:outerShdw blurRad="228600" dist="50800" algn="ctr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…</a:t>
            </a:r>
            <a:endParaRPr kumimoji="1" lang="ja-JP" altLang="en-US" sz="4000">
              <a:effectLst>
                <a:outerShdw blurRad="228600" dist="50800" algn="ctr" rotWithShape="0">
                  <a:schemeClr val="bg1"/>
                </a:outerShdw>
              </a:effectLst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xmlns="" id="{2A5F81E7-9D5C-DF42-912D-E07288CBC1CC}"/>
              </a:ext>
            </a:extLst>
          </p:cNvPr>
          <p:cNvSpPr txBox="1">
            <a:spLocks/>
          </p:cNvSpPr>
          <p:nvPr/>
        </p:nvSpPr>
        <p:spPr>
          <a:xfrm>
            <a:off x="4737370" y="5041557"/>
            <a:ext cx="7454630" cy="1330545"/>
          </a:xfrm>
          <a:prstGeom prst="rect">
            <a:avLst/>
          </a:prstGeom>
          <a:solidFill>
            <a:schemeClr val="accent1"/>
          </a:solidFill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000">
                <a:solidFill>
                  <a:schemeClr val="tx1"/>
                </a:solidFill>
                <a:latin typeface="Noto Sans CJK JP" panose="020B0500000000000000" pitchFamily="34" charset="-128"/>
                <a:ea typeface="Noto Sans CJK JP" panose="020B0500000000000000" pitchFamily="34" charset="-128"/>
              </a:rPr>
              <a:t>不</a:t>
            </a:r>
            <a:r>
              <a:rPr lang="zh-CN" altLang="en-US" sz="4000" dirty="0">
                <a:solidFill>
                  <a:schemeClr val="tx1"/>
                </a:solidFill>
                <a:latin typeface="Noto Sans CJK JP" panose="020B0500000000000000" pitchFamily="34" charset="-128"/>
                <a:ea typeface="Noto Sans CJK JP" panose="020B0500000000000000" pitchFamily="34" charset="-128"/>
              </a:rPr>
              <a:t>須</a:t>
            </a:r>
            <a:r>
              <a:rPr lang="ja-JP" altLang="en-US" sz="4000">
                <a:solidFill>
                  <a:schemeClr val="tx1"/>
                </a:solidFill>
                <a:latin typeface="Noto Sans CJK JP" panose="020B0500000000000000" pitchFamily="34" charset="-128"/>
                <a:ea typeface="Noto Sans CJK JP" panose="020B0500000000000000" pitchFamily="34" charset="-128"/>
              </a:rPr>
              <a:t>背包、不用筆記本，</a:t>
            </a:r>
            <a:endParaRPr lang="en-US" altLang="ja-JP" sz="4000" dirty="0">
              <a:solidFill>
                <a:schemeClr val="tx1"/>
              </a:solidFill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4000" dirty="0">
                <a:solidFill>
                  <a:schemeClr val="tx1"/>
                </a:solidFill>
                <a:latin typeface="Noto Sans CJK JP" panose="020B0500000000000000" pitchFamily="34" charset="-128"/>
                <a:ea typeface="Noto Sans CJK JP" panose="020B0500000000000000" pitchFamily="34" charset="-128"/>
              </a:rPr>
              <a:t>只需帶著一顆充滿好奇的心。</a:t>
            </a:r>
            <a:endParaRPr lang="en-US" altLang="ja-JP" sz="4000" dirty="0">
              <a:solidFill>
                <a:schemeClr val="tx1"/>
              </a:solidFill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  <a:p>
            <a:pPr>
              <a:lnSpc>
                <a:spcPct val="100000"/>
              </a:lnSpc>
            </a:pPr>
            <a:endParaRPr lang="ja-JP" altLang="en-US" sz="4000">
              <a:solidFill>
                <a:schemeClr val="tx1"/>
              </a:solidFill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52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F1BB9A0-EAC6-E94F-ABD7-71B8D164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485898"/>
            <a:ext cx="10178322" cy="1492132"/>
          </a:xfrm>
          <a:effectLst>
            <a:outerShdw blurRad="215900" dir="2700000" algn="tl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kumimoji="1" lang="ja-JP" altLang="en-US" sz="4000">
                <a:effectLst>
                  <a:outerShdw blurRad="228600" dist="50800" algn="ctr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在美術館我可以</a:t>
            </a:r>
            <a:r>
              <a:rPr kumimoji="1" lang="en-US" altLang="zh-TW" sz="4000" dirty="0">
                <a:effectLst>
                  <a:outerShdw blurRad="228600" dist="50800" algn="ctr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…</a:t>
            </a:r>
            <a:endParaRPr kumimoji="1" lang="ja-JP" altLang="en-US" sz="4000">
              <a:effectLst>
                <a:outerShdw blurRad="228600" dist="50800" algn="ctr" rotWithShape="0">
                  <a:schemeClr val="bg1"/>
                </a:outerShdw>
              </a:effectLst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xmlns="" id="{2A5F81E7-9D5C-DF42-912D-E07288CBC1CC}"/>
              </a:ext>
            </a:extLst>
          </p:cNvPr>
          <p:cNvSpPr txBox="1">
            <a:spLocks/>
          </p:cNvSpPr>
          <p:nvPr/>
        </p:nvSpPr>
        <p:spPr>
          <a:xfrm>
            <a:off x="4621427" y="5066270"/>
            <a:ext cx="7352272" cy="1305832"/>
          </a:xfrm>
          <a:prstGeom prst="rect">
            <a:avLst/>
          </a:prstGeom>
          <a:solidFill>
            <a:schemeClr val="accent1"/>
          </a:solidFill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000">
                <a:solidFill>
                  <a:schemeClr val="tx1"/>
                </a:solidFill>
                <a:latin typeface="Noto Sans CJK JP" panose="020B0500000000000000" pitchFamily="34" charset="-128"/>
                <a:ea typeface="Noto Sans CJK JP" panose="020B0500000000000000" pitchFamily="34" charset="-128"/>
              </a:rPr>
              <a:t>靜靜欣賞、仔細觀察，</a:t>
            </a:r>
            <a:endParaRPr lang="en-US" altLang="ja-JP" sz="4000" dirty="0">
              <a:solidFill>
                <a:schemeClr val="tx1"/>
              </a:solidFill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4000">
                <a:solidFill>
                  <a:schemeClr val="tx1"/>
                </a:solidFill>
                <a:latin typeface="Noto Sans CJK JP" panose="020B0500000000000000" pitchFamily="34" charset="-128"/>
                <a:ea typeface="Noto Sans CJK JP" panose="020B0500000000000000" pitchFamily="34" charset="-128"/>
              </a:rPr>
              <a:t>原來藝術有好多不同的表現。</a:t>
            </a:r>
            <a:endParaRPr lang="en-US" altLang="ja-JP" sz="4000" dirty="0">
              <a:solidFill>
                <a:schemeClr val="tx1"/>
              </a:solidFill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  <a:p>
            <a:pPr>
              <a:lnSpc>
                <a:spcPct val="100000"/>
              </a:lnSpc>
            </a:pPr>
            <a:endParaRPr lang="ja-JP" altLang="en-US" sz="4000">
              <a:solidFill>
                <a:schemeClr val="tx1"/>
              </a:solidFill>
              <a:effectLst>
                <a:outerShdw blurRad="203200" dist="38100" algn="tl" rotWithShape="0">
                  <a:schemeClr val="bg1"/>
                </a:outerShdw>
              </a:effectLst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824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F1BB9A0-EAC6-E94F-ABD7-71B8D164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485898"/>
            <a:ext cx="10178322" cy="1492132"/>
          </a:xfrm>
          <a:effectLst>
            <a:outerShdw blurRad="215900" dir="2700000" algn="tl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kumimoji="1" lang="ja-JP" altLang="en-US" sz="4000">
                <a:effectLst>
                  <a:outerShdw blurRad="228600" dist="50800" algn="ctr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在美術館我可以</a:t>
            </a:r>
            <a:r>
              <a:rPr kumimoji="1" lang="en-US" altLang="zh-TW" sz="4000" dirty="0">
                <a:effectLst>
                  <a:outerShdw blurRad="228600" dist="50800" algn="ctr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…</a:t>
            </a:r>
            <a:endParaRPr kumimoji="1" lang="ja-JP" altLang="en-US" sz="4000">
              <a:effectLst>
                <a:outerShdw blurRad="228600" dist="50800" algn="ctr" rotWithShape="0">
                  <a:schemeClr val="bg1"/>
                </a:outerShdw>
              </a:effectLst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xmlns="" id="{2A5F81E7-9D5C-DF42-912D-E07288CBC1CC}"/>
              </a:ext>
            </a:extLst>
          </p:cNvPr>
          <p:cNvSpPr txBox="1">
            <a:spLocks/>
          </p:cNvSpPr>
          <p:nvPr/>
        </p:nvSpPr>
        <p:spPr>
          <a:xfrm>
            <a:off x="4497859" y="5041557"/>
            <a:ext cx="7694141" cy="1330545"/>
          </a:xfrm>
          <a:prstGeom prst="rect">
            <a:avLst/>
          </a:prstGeom>
          <a:solidFill>
            <a:schemeClr val="accent1"/>
          </a:solidFill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000" dirty="0" smtClean="0">
                <a:solidFill>
                  <a:schemeClr val="tx1"/>
                </a:solidFill>
                <a:latin typeface="Noto Sans CJK JP" panose="020B0500000000000000" pitchFamily="34" charset="-128"/>
                <a:ea typeface="Noto Sans CJK JP" panose="020B0500000000000000" pitchFamily="34" charset="-128"/>
              </a:rPr>
              <a:t>説説</a:t>
            </a:r>
            <a:r>
              <a:rPr lang="ja-JP" altLang="en-US" sz="4000" dirty="0" smtClean="0">
                <a:solidFill>
                  <a:schemeClr val="tx1"/>
                </a:solidFill>
                <a:latin typeface="Noto Sans CJK JP" panose="020B0500000000000000" pitchFamily="34" charset="-128"/>
                <a:ea typeface="Noto Sans CJK JP" panose="020B0500000000000000" pitchFamily="34" charset="-128"/>
              </a:rPr>
              <a:t>看</a:t>
            </a:r>
            <a:r>
              <a:rPr lang="ja-JP" altLang="en-US" sz="4000" dirty="0">
                <a:solidFill>
                  <a:schemeClr val="tx1"/>
                </a:solidFill>
                <a:latin typeface="Noto Sans CJK JP" panose="020B0500000000000000" pitchFamily="34" charset="-128"/>
                <a:ea typeface="Noto Sans CJK JP" panose="020B0500000000000000" pitchFamily="34" charset="-128"/>
              </a:rPr>
              <a:t>？</a:t>
            </a:r>
            <a:r>
              <a:rPr lang="ja-JP" altLang="en-US" sz="4000" dirty="0" smtClean="0">
                <a:solidFill>
                  <a:schemeClr val="tx1"/>
                </a:solidFill>
                <a:latin typeface="Noto Sans CJK JP" panose="020B0500000000000000" pitchFamily="34" charset="-128"/>
                <a:ea typeface="Noto Sans CJK JP" panose="020B0500000000000000" pitchFamily="34" charset="-128"/>
              </a:rPr>
              <a:t>演</a:t>
            </a:r>
            <a:r>
              <a:rPr lang="ja-JP" altLang="en-US" sz="4000" dirty="0">
                <a:solidFill>
                  <a:schemeClr val="tx1"/>
                </a:solidFill>
                <a:latin typeface="Noto Sans CJK JP" panose="020B0500000000000000" pitchFamily="34" charset="-128"/>
                <a:ea typeface="Noto Sans CJK JP" panose="020B0500000000000000" pitchFamily="34" charset="-128"/>
              </a:rPr>
              <a:t>演看？</a:t>
            </a:r>
            <a:endParaRPr lang="en-US" altLang="ja-JP" sz="4000" dirty="0">
              <a:solidFill>
                <a:schemeClr val="tx1"/>
              </a:solidFill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4000" dirty="0">
                <a:solidFill>
                  <a:schemeClr val="tx1"/>
                </a:solidFill>
                <a:latin typeface="Noto Sans CJK JP" panose="020B0500000000000000" pitchFamily="34" charset="-128"/>
                <a:ea typeface="Noto Sans CJK JP" panose="020B0500000000000000" pitchFamily="34" charset="-128"/>
              </a:rPr>
              <a:t>這件作品帶給我什麼感覺？</a:t>
            </a:r>
          </a:p>
        </p:txBody>
      </p:sp>
    </p:spTree>
    <p:extLst>
      <p:ext uri="{BB962C8B-B14F-4D97-AF65-F5344CB8AC3E}">
        <p14:creationId xmlns:p14="http://schemas.microsoft.com/office/powerpoint/2010/main" val="4192640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>
            <a:extLst>
              <a:ext uri="{FF2B5EF4-FFF2-40B4-BE49-F238E27FC236}">
                <a16:creationId xmlns:a16="http://schemas.microsoft.com/office/drawing/2014/main" xmlns="" id="{2A5F81E7-9D5C-DF42-912D-E07288CBC1CC}"/>
              </a:ext>
            </a:extLst>
          </p:cNvPr>
          <p:cNvSpPr txBox="1">
            <a:spLocks/>
          </p:cNvSpPr>
          <p:nvPr/>
        </p:nvSpPr>
        <p:spPr>
          <a:xfrm>
            <a:off x="976184" y="463377"/>
            <a:ext cx="10840993" cy="1492132"/>
          </a:xfrm>
          <a:prstGeom prst="rect">
            <a:avLst/>
          </a:prstGeom>
          <a:effectLst>
            <a:outerShdw blurRad="203200" algn="tl" rotWithShape="0">
              <a:schemeClr val="bg1"/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000">
                <a:solidFill>
                  <a:schemeClr val="tx1"/>
                </a:solidFill>
                <a:effectLst>
                  <a:outerShdw blurRad="3810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美術館是讓人放鬆身心、休憩的公共場所。</a:t>
            </a:r>
            <a:endParaRPr lang="en-US" altLang="ja-JP" sz="4000" dirty="0">
              <a:solidFill>
                <a:schemeClr val="tx1"/>
              </a:solidFill>
              <a:effectLst>
                <a:outerShdw blurRad="381000" dist="38100" algn="tl" rotWithShape="0">
                  <a:schemeClr val="bg1"/>
                </a:outerShdw>
              </a:effectLst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4000">
                <a:solidFill>
                  <a:schemeClr val="tx1"/>
                </a:solidFill>
                <a:effectLst>
                  <a:outerShdw blurRad="3810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我們</a:t>
            </a:r>
            <a:r>
              <a:rPr lang="ja-JP" altLang="en-US" sz="4000">
                <a:solidFill>
                  <a:srgbClr val="C00000"/>
                </a:solidFill>
                <a:effectLst>
                  <a:outerShdw blurRad="3810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不嬉鬧</a:t>
            </a:r>
            <a:r>
              <a:rPr lang="ja-JP" altLang="en-US" sz="4000">
                <a:solidFill>
                  <a:schemeClr val="tx1"/>
                </a:solidFill>
                <a:effectLst>
                  <a:outerShdw blurRad="3810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、</a:t>
            </a:r>
            <a:r>
              <a:rPr lang="ja-JP" altLang="en-US" sz="4000">
                <a:solidFill>
                  <a:srgbClr val="C00000"/>
                </a:solidFill>
                <a:effectLst>
                  <a:outerShdw blurRad="3810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不奔跑</a:t>
            </a:r>
            <a:r>
              <a:rPr lang="ja-JP" altLang="en-US" sz="4000">
                <a:solidFill>
                  <a:schemeClr val="tx1"/>
                </a:solidFill>
                <a:effectLst>
                  <a:outerShdw blurRad="3810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、</a:t>
            </a:r>
            <a:r>
              <a:rPr lang="ja-JP" altLang="en-US" sz="4000">
                <a:solidFill>
                  <a:srgbClr val="C00000"/>
                </a:solidFill>
                <a:effectLst>
                  <a:outerShdw blurRad="3810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不在展區飲食</a:t>
            </a:r>
            <a:r>
              <a:rPr lang="ja-JP" altLang="en-US" sz="4000">
                <a:solidFill>
                  <a:schemeClr val="tx1"/>
                </a:solidFill>
                <a:effectLst>
                  <a:outerShdw blurRad="3810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。</a:t>
            </a:r>
            <a:endParaRPr lang="en-US" altLang="ja-JP" sz="4000" dirty="0">
              <a:solidFill>
                <a:schemeClr val="tx1"/>
              </a:solidFill>
              <a:effectLst>
                <a:outerShdw blurRad="381000" dist="38100" algn="tl" rotWithShape="0">
                  <a:schemeClr val="bg1"/>
                </a:outerShdw>
              </a:effectLst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4000">
                <a:solidFill>
                  <a:schemeClr val="tx1"/>
                </a:solidFill>
                <a:effectLst>
                  <a:outerShdw blurRad="3810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大家一起維護美術館的整潔與品質。</a:t>
            </a:r>
            <a:endParaRPr lang="en-US" altLang="ja-JP" sz="4000" dirty="0">
              <a:solidFill>
                <a:schemeClr val="tx1"/>
              </a:solidFill>
              <a:effectLst>
                <a:outerShdw blurRad="381000" dist="38100" algn="tl" rotWithShape="0">
                  <a:schemeClr val="bg1"/>
                </a:outerShdw>
              </a:effectLst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3291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>
            <a:extLst>
              <a:ext uri="{FF2B5EF4-FFF2-40B4-BE49-F238E27FC236}">
                <a16:creationId xmlns:a16="http://schemas.microsoft.com/office/drawing/2014/main" xmlns="" id="{2A5F81E7-9D5C-DF42-912D-E07288CBC1CC}"/>
              </a:ext>
            </a:extLst>
          </p:cNvPr>
          <p:cNvSpPr txBox="1">
            <a:spLocks/>
          </p:cNvSpPr>
          <p:nvPr/>
        </p:nvSpPr>
        <p:spPr>
          <a:xfrm>
            <a:off x="963828" y="451020"/>
            <a:ext cx="10840993" cy="1492132"/>
          </a:xfrm>
          <a:prstGeom prst="rect">
            <a:avLst/>
          </a:prstGeom>
          <a:effectLst>
            <a:outerShdw blurRad="241300" algn="tl" rotWithShape="0">
              <a:schemeClr val="bg1"/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000">
                <a:solidFill>
                  <a:schemeClr val="tx1"/>
                </a:solidFill>
                <a:effectLst>
                  <a:outerShdw blurRad="3556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每件作品都是藝術家的寶貝，</a:t>
            </a:r>
            <a:endParaRPr lang="en-US" altLang="ja-JP" sz="4000" dirty="0">
              <a:solidFill>
                <a:schemeClr val="tx1"/>
              </a:solidFill>
              <a:effectLst>
                <a:outerShdw blurRad="355600" dist="38100" algn="tl" rotWithShape="0">
                  <a:schemeClr val="bg1"/>
                </a:outerShdw>
              </a:effectLst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4000">
                <a:solidFill>
                  <a:schemeClr val="tx1"/>
                </a:solidFill>
                <a:effectLst>
                  <a:outerShdw blurRad="3556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我們要遵守規則</a:t>
            </a:r>
            <a:r>
              <a:rPr lang="ja-JP" altLang="en-US" sz="4000">
                <a:solidFill>
                  <a:srgbClr val="C00000"/>
                </a:solidFill>
                <a:effectLst>
                  <a:outerShdw blurRad="3556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不越線</a:t>
            </a:r>
            <a:r>
              <a:rPr lang="ja-JP" altLang="en-US" sz="4000">
                <a:solidFill>
                  <a:schemeClr val="tx1"/>
                </a:solidFill>
                <a:effectLst>
                  <a:outerShdw blurRad="3556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，也</a:t>
            </a:r>
            <a:endParaRPr lang="en-US" altLang="ja-JP" sz="4000" dirty="0">
              <a:solidFill>
                <a:schemeClr val="tx1"/>
              </a:solidFill>
              <a:effectLst>
                <a:outerShdw blurRad="355600" dist="38100" algn="tl" rotWithShape="0">
                  <a:schemeClr val="bg1"/>
                </a:outerShdw>
              </a:effectLst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4000">
                <a:solidFill>
                  <a:srgbClr val="C00000"/>
                </a:solidFill>
                <a:effectLst>
                  <a:outerShdw blurRad="3556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不隨意觸摸作品</a:t>
            </a:r>
            <a:r>
              <a:rPr lang="ja-JP" altLang="en-US" sz="4000">
                <a:solidFill>
                  <a:schemeClr val="tx1"/>
                </a:solidFill>
                <a:effectLst>
                  <a:outerShdw blurRad="3556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506522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2757E9F-34C7-5644-8A57-A1176ADB3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抵達後的</a:t>
            </a:r>
            <a:r>
              <a:rPr lang="zh-TW" altLang="en-US" dirty="0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 </a:t>
            </a:r>
            <a:r>
              <a:rPr lang="en-US" altLang="zh-TW" sz="7200" spc="300" dirty="0">
                <a:solidFill>
                  <a:srgbClr val="FF0000"/>
                </a:solidFill>
                <a:latin typeface="Mistral" panose="03090702030407020403" pitchFamily="66" charset="0"/>
                <a:ea typeface="Klee Medium" panose="02020600000000000000" pitchFamily="18" charset="-128"/>
              </a:rPr>
              <a:t>3</a:t>
            </a:r>
            <a:r>
              <a:rPr kumimoji="1" lang="ja-JP" altLang="en-US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步驟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48A11E39-AAFE-C04A-9C1B-58A9B13F2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713287"/>
            <a:ext cx="1763371" cy="84025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zh-TW" altLang="en-US" sz="4800" dirty="0">
                <a:solidFill>
                  <a:schemeClr val="tx1"/>
                </a:solidFill>
              </a:rPr>
              <a:t> </a:t>
            </a:r>
            <a:r>
              <a:rPr kumimoji="1" lang="zh-TW" altLang="en-US" sz="4800" spc="300" dirty="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集合</a:t>
            </a:r>
            <a:endParaRPr kumimoji="1" lang="ja-JP" altLang="en-US" sz="4800" spc="300">
              <a:solidFill>
                <a:schemeClr val="tx1"/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xmlns="" id="{19962C85-9BDC-D34D-97E4-0E179124A7B2}"/>
              </a:ext>
            </a:extLst>
          </p:cNvPr>
          <p:cNvSpPr txBox="1">
            <a:spLocks/>
          </p:cNvSpPr>
          <p:nvPr/>
        </p:nvSpPr>
        <p:spPr>
          <a:xfrm>
            <a:off x="3101544" y="1828208"/>
            <a:ext cx="8328456" cy="7253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200" dirty="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聽老師指示在大廳</a:t>
            </a:r>
            <a:r>
              <a:rPr lang="zh-CN" altLang="en-US" sz="3200" dirty="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依</a:t>
            </a:r>
            <a:r>
              <a:rPr lang="zh-TW" altLang="en-US" sz="3200" dirty="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組別排好隊伍。</a:t>
            </a:r>
            <a:endParaRPr lang="ja-JP" altLang="en-US" sz="3200">
              <a:solidFill>
                <a:schemeClr val="tx1"/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xmlns="" id="{94149734-91A3-E848-B7DE-15CA1C2AD193}"/>
              </a:ext>
            </a:extLst>
          </p:cNvPr>
          <p:cNvSpPr txBox="1">
            <a:spLocks/>
          </p:cNvSpPr>
          <p:nvPr/>
        </p:nvSpPr>
        <p:spPr>
          <a:xfrm>
            <a:off x="3101544" y="3038081"/>
            <a:ext cx="8068964" cy="10552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200" dirty="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貴重物品帶身上，其他行李依序交給美術館叔叔阿姨保管。</a:t>
            </a:r>
            <a:endParaRPr lang="ja-JP" altLang="en-US" sz="3200">
              <a:solidFill>
                <a:schemeClr val="tx1"/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xmlns="" id="{5B71AFB5-11B5-E548-ABA0-D82DB8A29ADF}"/>
              </a:ext>
            </a:extLst>
          </p:cNvPr>
          <p:cNvSpPr txBox="1">
            <a:spLocks/>
          </p:cNvSpPr>
          <p:nvPr/>
        </p:nvSpPr>
        <p:spPr>
          <a:xfrm>
            <a:off x="1251676" y="4494841"/>
            <a:ext cx="1763371" cy="8402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4800" dirty="0">
                <a:solidFill>
                  <a:schemeClr val="tx1"/>
                </a:solidFill>
              </a:rPr>
              <a:t> </a:t>
            </a:r>
            <a:r>
              <a:rPr lang="zh-TW" altLang="en-US" sz="4800" spc="300" dirty="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分組</a:t>
            </a:r>
            <a:endParaRPr lang="ja-JP" altLang="en-US" sz="4800" spc="300">
              <a:solidFill>
                <a:schemeClr val="tx1"/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xmlns="" id="{25C60526-6E27-D84A-938F-F0CCA06CB8AE}"/>
              </a:ext>
            </a:extLst>
          </p:cNvPr>
          <p:cNvSpPr txBox="1">
            <a:spLocks/>
          </p:cNvSpPr>
          <p:nvPr/>
        </p:nvSpPr>
        <p:spPr>
          <a:xfrm>
            <a:off x="3101544" y="4465345"/>
            <a:ext cx="8068964" cy="10552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200" dirty="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每組會有一位導覽老師帶領，一定要跟好自己的隊伍，不要單獨行動。</a:t>
            </a:r>
            <a:endParaRPr lang="ja-JP" altLang="en-US" sz="3200" dirty="0">
              <a:solidFill>
                <a:schemeClr val="tx1"/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xmlns="" id="{95F774E7-5CD5-414E-959F-5E651EA263D5}"/>
              </a:ext>
            </a:extLst>
          </p:cNvPr>
          <p:cNvSpPr txBox="1">
            <a:spLocks/>
          </p:cNvSpPr>
          <p:nvPr/>
        </p:nvSpPr>
        <p:spPr>
          <a:xfrm>
            <a:off x="3101544" y="5789421"/>
            <a:ext cx="5955956" cy="6202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“行進時成</a:t>
            </a:r>
            <a:r>
              <a:rPr lang="zh-TW" altLang="en-US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兩路</a:t>
            </a:r>
            <a:r>
              <a:rPr lang="zh-TW" altLang="en-US" sz="24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、聽導覽時分</a:t>
            </a:r>
            <a:r>
              <a:rPr lang="zh-TW" altLang="en-US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四排</a:t>
            </a:r>
            <a:r>
              <a:rPr lang="zh-TW" altLang="en-US" sz="24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”</a:t>
            </a:r>
            <a:endParaRPr lang="ja-JP" altLang="en-US" sz="2400">
              <a:solidFill>
                <a:schemeClr val="bg2">
                  <a:lumMod val="50000"/>
                </a:schemeClr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xmlns="" id="{04653ECB-FA6B-C44E-B9AF-49BD3218B997}"/>
              </a:ext>
            </a:extLst>
          </p:cNvPr>
          <p:cNvSpPr txBox="1">
            <a:spLocks/>
          </p:cNvSpPr>
          <p:nvPr/>
        </p:nvSpPr>
        <p:spPr>
          <a:xfrm rot="20837103">
            <a:off x="10516168" y="5554483"/>
            <a:ext cx="1668163" cy="4963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粗花！</a:t>
            </a:r>
            <a:endParaRPr lang="en-US" altLang="ja-JP" b="1" dirty="0">
              <a:solidFill>
                <a:srgbClr val="C00000"/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xmlns="" id="{74FBDFE6-386D-2B4F-8C6B-3C32DC72F1F1}"/>
              </a:ext>
            </a:extLst>
          </p:cNvPr>
          <p:cNvSpPr/>
          <p:nvPr/>
        </p:nvSpPr>
        <p:spPr>
          <a:xfrm>
            <a:off x="10832856" y="5809540"/>
            <a:ext cx="1451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0" dirty="0" smtClean="0">
                <a:solidFill>
                  <a:srgbClr val="C00000"/>
                </a:solidFill>
              </a:rPr>
              <a:t> </a:t>
            </a:r>
            <a:r>
              <a:rPr lang="ja-JP" altLang="en-US" sz="7200" dirty="0" smtClean="0">
                <a:solidFill>
                  <a:srgbClr val="C00000"/>
                </a:solidFill>
              </a:rPr>
              <a:t>➡</a:t>
            </a:r>
            <a:endParaRPr lang="ja-JP" altLang="en-US" sz="7200" dirty="0">
              <a:solidFill>
                <a:srgbClr val="C00000"/>
              </a:solidFill>
            </a:endParaRP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xmlns="" id="{F950CA88-167C-6D49-9210-6404D5048DAC}"/>
              </a:ext>
            </a:extLst>
          </p:cNvPr>
          <p:cNvSpPr txBox="1">
            <a:spLocks/>
          </p:cNvSpPr>
          <p:nvPr/>
        </p:nvSpPr>
        <p:spPr>
          <a:xfrm>
            <a:off x="1251676" y="3083431"/>
            <a:ext cx="1763371" cy="8402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4800" dirty="0">
                <a:solidFill>
                  <a:schemeClr val="tx1"/>
                </a:solidFill>
              </a:rPr>
              <a:t> </a:t>
            </a:r>
            <a:r>
              <a:rPr lang="zh-TW" altLang="en-US" sz="4800" spc="300" dirty="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寄物</a:t>
            </a:r>
            <a:endParaRPr lang="ja-JP" altLang="en-US" sz="4800" spc="300">
              <a:solidFill>
                <a:schemeClr val="tx1"/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3060339"/>
      </p:ext>
    </p:extLst>
  </p:cSld>
  <p:clrMapOvr>
    <a:masterClrMapping/>
  </p:clrMapOvr>
</p:sld>
</file>

<file path=ppt/theme/theme1.xml><?xml version="1.0" encoding="utf-8"?>
<a:theme xmlns:a="http://schemas.openxmlformats.org/drawingml/2006/main" name="バッジ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バッジ</Template>
  <TotalTime>7331</TotalTime>
  <Words>905</Words>
  <Application>Microsoft Office PowerPoint</Application>
  <PresentationFormat>自訂</PresentationFormat>
  <Paragraphs>66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バッジ</vt:lpstr>
      <vt:lpstr>參觀美術館之前</vt:lpstr>
      <vt:lpstr>美術館是什麼地方？</vt:lpstr>
      <vt:lpstr>在美術館我可以…</vt:lpstr>
      <vt:lpstr>在美術館我可以…</vt:lpstr>
      <vt:lpstr>在美術館我可以…</vt:lpstr>
      <vt:lpstr>在美術館我可以…</vt:lpstr>
      <vt:lpstr>PowerPoint 簡報</vt:lpstr>
      <vt:lpstr>PowerPoint 簡報</vt:lpstr>
      <vt:lpstr>抵達後的 3步驟</vt:lpstr>
      <vt:lpstr>美術館Ｑ&amp;Ａ</vt:lpstr>
      <vt:lpstr>美術館Ｑ&amp;Ａ</vt:lpstr>
      <vt:lpstr>美術館Ｑ&amp;Ａ</vt:lpstr>
      <vt:lpstr>美術館Ｑ&amp;Ａ</vt:lpstr>
      <vt:lpstr>美術館Ｑ&amp;Ａ</vt:lpstr>
      <vt:lpstr>美術館Ｑ&amp;Ａ</vt:lpstr>
      <vt:lpstr>PowerPoint 簡報</vt:lpstr>
      <vt:lpstr>準備… 出發囉~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美術館</dc:title>
  <dc:creator>Microsoft Office User</dc:creator>
  <cp:lastModifiedBy>梁恩睿</cp:lastModifiedBy>
  <cp:revision>73</cp:revision>
  <cp:lastPrinted>2020-06-10T07:41:37Z</cp:lastPrinted>
  <dcterms:created xsi:type="dcterms:W3CDTF">2020-06-03T08:29:39Z</dcterms:created>
  <dcterms:modified xsi:type="dcterms:W3CDTF">2020-06-10T09:16:14Z</dcterms:modified>
</cp:coreProperties>
</file>